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4" r:id="rId8"/>
    <p:sldId id="265" r:id="rId9"/>
    <p:sldId id="266" r:id="rId10"/>
    <p:sldId id="268" r:id="rId11"/>
    <p:sldId id="26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8" d="100"/>
          <a:sy n="88"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A8EE3B-7A17-4382-B0A5-6C2D6FAEA430}"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D0058EBF-908C-434A-9431-0D341F020444}" type="slidenum">
              <a:rPr lang="en-US" smtClean="0"/>
              <a:t>‹#›</a:t>
            </a:fld>
            <a:endParaRPr lang="en-US"/>
          </a:p>
        </p:txBody>
      </p:sp>
    </p:spTree>
    <p:extLst>
      <p:ext uri="{BB962C8B-B14F-4D97-AF65-F5344CB8AC3E}">
        <p14:creationId xmlns:p14="http://schemas.microsoft.com/office/powerpoint/2010/main" val="381940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A8EE3B-7A17-4382-B0A5-6C2D6FAEA430}"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058EBF-908C-434A-9431-0D341F020444}" type="slidenum">
              <a:rPr lang="en-US" smtClean="0"/>
              <a:t>‹#›</a:t>
            </a:fld>
            <a:endParaRPr lang="en-US"/>
          </a:p>
        </p:txBody>
      </p:sp>
    </p:spTree>
    <p:extLst>
      <p:ext uri="{BB962C8B-B14F-4D97-AF65-F5344CB8AC3E}">
        <p14:creationId xmlns:p14="http://schemas.microsoft.com/office/powerpoint/2010/main" val="3039528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A8EE3B-7A17-4382-B0A5-6C2D6FAEA430}"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058EBF-908C-434A-9431-0D341F020444}" type="slidenum">
              <a:rPr lang="en-US" smtClean="0"/>
              <a:t>‹#›</a:t>
            </a:fld>
            <a:endParaRPr lang="en-US"/>
          </a:p>
        </p:txBody>
      </p:sp>
    </p:spTree>
    <p:extLst>
      <p:ext uri="{BB962C8B-B14F-4D97-AF65-F5344CB8AC3E}">
        <p14:creationId xmlns:p14="http://schemas.microsoft.com/office/powerpoint/2010/main" val="566457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A8EE3B-7A17-4382-B0A5-6C2D6FAEA430}"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058EBF-908C-434A-9431-0D341F020444}" type="slidenum">
              <a:rPr lang="en-US" smtClean="0"/>
              <a:t>‹#›</a:t>
            </a:fld>
            <a:endParaRPr lang="en-US"/>
          </a:p>
        </p:txBody>
      </p:sp>
    </p:spTree>
    <p:extLst>
      <p:ext uri="{BB962C8B-B14F-4D97-AF65-F5344CB8AC3E}">
        <p14:creationId xmlns:p14="http://schemas.microsoft.com/office/powerpoint/2010/main" val="1212246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72A8EE3B-7A17-4382-B0A5-6C2D6FAEA430}" type="datetimeFigureOut">
              <a:rPr lang="en-US" smtClean="0"/>
              <a:t>2/5/2019</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D0058EBF-908C-434A-9431-0D341F020444}" type="slidenum">
              <a:rPr lang="en-US" smtClean="0"/>
              <a:t>‹#›</a:t>
            </a:fld>
            <a:endParaRPr lang="en-US"/>
          </a:p>
        </p:txBody>
      </p:sp>
    </p:spTree>
    <p:extLst>
      <p:ext uri="{BB962C8B-B14F-4D97-AF65-F5344CB8AC3E}">
        <p14:creationId xmlns:p14="http://schemas.microsoft.com/office/powerpoint/2010/main" val="2858525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A8EE3B-7A17-4382-B0A5-6C2D6FAEA430}" type="datetimeFigureOut">
              <a:rPr lang="en-US" smtClean="0"/>
              <a:t>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058EBF-908C-434A-9431-0D341F020444}" type="slidenum">
              <a:rPr lang="en-US" smtClean="0"/>
              <a:t>‹#›</a:t>
            </a:fld>
            <a:endParaRPr lang="en-US"/>
          </a:p>
        </p:txBody>
      </p:sp>
    </p:spTree>
    <p:extLst>
      <p:ext uri="{BB962C8B-B14F-4D97-AF65-F5344CB8AC3E}">
        <p14:creationId xmlns:p14="http://schemas.microsoft.com/office/powerpoint/2010/main" val="3146951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A8EE3B-7A17-4382-B0A5-6C2D6FAEA430}" type="datetimeFigureOut">
              <a:rPr lang="en-US" smtClean="0"/>
              <a:t>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058EBF-908C-434A-9431-0D341F020444}" type="slidenum">
              <a:rPr lang="en-US" smtClean="0"/>
              <a:t>‹#›</a:t>
            </a:fld>
            <a:endParaRPr lang="en-US"/>
          </a:p>
        </p:txBody>
      </p:sp>
    </p:spTree>
    <p:extLst>
      <p:ext uri="{BB962C8B-B14F-4D97-AF65-F5344CB8AC3E}">
        <p14:creationId xmlns:p14="http://schemas.microsoft.com/office/powerpoint/2010/main" val="3811110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2A8EE3B-7A17-4382-B0A5-6C2D6FAEA430}" type="datetimeFigureOut">
              <a:rPr lang="en-US" smtClean="0"/>
              <a:t>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058EBF-908C-434A-9431-0D341F020444}" type="slidenum">
              <a:rPr lang="en-US" smtClean="0"/>
              <a:t>‹#›</a:t>
            </a:fld>
            <a:endParaRPr lang="en-US"/>
          </a:p>
        </p:txBody>
      </p:sp>
    </p:spTree>
    <p:extLst>
      <p:ext uri="{BB962C8B-B14F-4D97-AF65-F5344CB8AC3E}">
        <p14:creationId xmlns:p14="http://schemas.microsoft.com/office/powerpoint/2010/main" val="160055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A8EE3B-7A17-4382-B0A5-6C2D6FAEA430}" type="datetimeFigureOut">
              <a:rPr lang="en-US" smtClean="0"/>
              <a:t>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058EBF-908C-434A-9431-0D341F020444}" type="slidenum">
              <a:rPr lang="en-US" smtClean="0"/>
              <a:t>‹#›</a:t>
            </a:fld>
            <a:endParaRPr lang="en-US"/>
          </a:p>
        </p:txBody>
      </p:sp>
    </p:spTree>
    <p:extLst>
      <p:ext uri="{BB962C8B-B14F-4D97-AF65-F5344CB8AC3E}">
        <p14:creationId xmlns:p14="http://schemas.microsoft.com/office/powerpoint/2010/main" val="376826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2A8EE3B-7A17-4382-B0A5-6C2D6FAEA430}" type="datetimeFigureOut">
              <a:rPr lang="en-US" smtClean="0"/>
              <a:t>2/5/2019</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0058EBF-908C-434A-9431-0D341F020444}" type="slidenum">
              <a:rPr lang="en-US" smtClean="0"/>
              <a:t>‹#›</a:t>
            </a:fld>
            <a:endParaRPr lang="en-US"/>
          </a:p>
        </p:txBody>
      </p:sp>
    </p:spTree>
    <p:extLst>
      <p:ext uri="{BB962C8B-B14F-4D97-AF65-F5344CB8AC3E}">
        <p14:creationId xmlns:p14="http://schemas.microsoft.com/office/powerpoint/2010/main" val="2727947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2A8EE3B-7A17-4382-B0A5-6C2D6FAEA430}" type="datetimeFigureOut">
              <a:rPr lang="en-US" smtClean="0"/>
              <a:t>2/5/2019</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0058EBF-908C-434A-9431-0D341F020444}" type="slidenum">
              <a:rPr lang="en-US" smtClean="0"/>
              <a:t>‹#›</a:t>
            </a:fld>
            <a:endParaRPr lang="en-US"/>
          </a:p>
        </p:txBody>
      </p:sp>
    </p:spTree>
    <p:extLst>
      <p:ext uri="{BB962C8B-B14F-4D97-AF65-F5344CB8AC3E}">
        <p14:creationId xmlns:p14="http://schemas.microsoft.com/office/powerpoint/2010/main" val="1592375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72A8EE3B-7A17-4382-B0A5-6C2D6FAEA430}" type="datetimeFigureOut">
              <a:rPr lang="en-US" smtClean="0"/>
              <a:t>2/5/2019</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D0058EBF-908C-434A-9431-0D341F020444}" type="slidenum">
              <a:rPr lang="en-US" smtClean="0"/>
              <a:t>‹#›</a:t>
            </a:fld>
            <a:endParaRPr lang="en-US"/>
          </a:p>
        </p:txBody>
      </p:sp>
    </p:spTree>
    <p:extLst>
      <p:ext uri="{BB962C8B-B14F-4D97-AF65-F5344CB8AC3E}">
        <p14:creationId xmlns:p14="http://schemas.microsoft.com/office/powerpoint/2010/main" val="1224373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AB8BF-AF33-4505-8024-B78417D7954A}"/>
              </a:ext>
            </a:extLst>
          </p:cNvPr>
          <p:cNvSpPr>
            <a:spLocks noGrp="1"/>
          </p:cNvSpPr>
          <p:nvPr>
            <p:ph type="ctrTitle"/>
          </p:nvPr>
        </p:nvSpPr>
        <p:spPr/>
        <p:txBody>
          <a:bodyPr/>
          <a:lstStyle/>
          <a:p>
            <a:r>
              <a:rPr lang="en-US" dirty="0"/>
              <a:t>ACT Comma practice</a:t>
            </a:r>
          </a:p>
        </p:txBody>
      </p:sp>
      <p:sp>
        <p:nvSpPr>
          <p:cNvPr id="3" name="Subtitle 2">
            <a:extLst>
              <a:ext uri="{FF2B5EF4-FFF2-40B4-BE49-F238E27FC236}">
                <a16:creationId xmlns:a16="http://schemas.microsoft.com/office/drawing/2014/main" id="{98FC0036-7A31-4F67-AB94-4D0557572DCB}"/>
              </a:ext>
            </a:extLst>
          </p:cNvPr>
          <p:cNvSpPr>
            <a:spLocks noGrp="1"/>
          </p:cNvSpPr>
          <p:nvPr>
            <p:ph type="subTitle" idx="1"/>
          </p:nvPr>
        </p:nvSpPr>
        <p:spPr/>
        <p:txBody>
          <a:bodyPr/>
          <a:lstStyle/>
          <a:p>
            <a:r>
              <a:rPr lang="en-US" dirty="0"/>
              <a:t>Lopez/Oakley – English 5-6</a:t>
            </a:r>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9803" y="3528626"/>
            <a:ext cx="5831567" cy="311405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59542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11821-D451-46DC-89F7-792DA067F870}"/>
              </a:ext>
            </a:extLst>
          </p:cNvPr>
          <p:cNvSpPr>
            <a:spLocks noGrp="1"/>
          </p:cNvSpPr>
          <p:nvPr>
            <p:ph type="title"/>
          </p:nvPr>
        </p:nvSpPr>
        <p:spPr>
          <a:xfrm>
            <a:off x="81022" y="229989"/>
            <a:ext cx="11950861" cy="1609344"/>
          </a:xfrm>
        </p:spPr>
        <p:txBody>
          <a:bodyPr>
            <a:normAutofit/>
          </a:bodyPr>
          <a:lstStyle/>
          <a:p>
            <a:pPr algn="ctr"/>
            <a:r>
              <a:rPr lang="en-US" b="1" dirty="0">
                <a:solidFill>
                  <a:srgbClr val="7030A0"/>
                </a:solidFill>
                <a:effectLst>
                  <a:outerShdw blurRad="38100" dist="38100" dir="2700000" algn="tl">
                    <a:srgbClr val="000000">
                      <a:alpha val="43137"/>
                    </a:srgbClr>
                  </a:outerShdw>
                </a:effectLst>
              </a:rPr>
              <a:t>RULE #3: Introductions</a:t>
            </a:r>
          </a:p>
        </p:txBody>
      </p:sp>
      <p:sp>
        <p:nvSpPr>
          <p:cNvPr id="5" name="Content Placeholder 4">
            <a:extLst>
              <a:ext uri="{FF2B5EF4-FFF2-40B4-BE49-F238E27FC236}">
                <a16:creationId xmlns:a16="http://schemas.microsoft.com/office/drawing/2014/main" id="{19B6C3A4-411B-46B0-951D-C452A8B5067C}"/>
              </a:ext>
            </a:extLst>
          </p:cNvPr>
          <p:cNvSpPr>
            <a:spLocks noGrp="1"/>
          </p:cNvSpPr>
          <p:nvPr>
            <p:ph idx="1"/>
          </p:nvPr>
        </p:nvSpPr>
        <p:spPr>
          <a:xfrm>
            <a:off x="326578" y="1733657"/>
            <a:ext cx="11459747" cy="4649782"/>
          </a:xfrm>
        </p:spPr>
        <p:txBody>
          <a:bodyPr>
            <a:normAutofit/>
          </a:bodyPr>
          <a:lstStyle/>
          <a:p>
            <a:r>
              <a:rPr lang="en-US" sz="4800" dirty="0">
                <a:effectLst>
                  <a:outerShdw blurRad="38100" dist="38100" dir="2700000" algn="tl">
                    <a:srgbClr val="000000">
                      <a:alpha val="43137"/>
                    </a:srgbClr>
                  </a:outerShdw>
                </a:effectLst>
              </a:rPr>
              <a:t>The basic rule for using commas with introductions is that </a:t>
            </a:r>
            <a:r>
              <a:rPr lang="en-US" sz="4800" b="1" dirty="0">
                <a:solidFill>
                  <a:srgbClr val="C00000"/>
                </a:solidFill>
                <a:effectLst>
                  <a:outerShdw blurRad="38100" dist="38100" dir="2700000" algn="tl">
                    <a:srgbClr val="000000">
                      <a:alpha val="43137"/>
                    </a:srgbClr>
                  </a:outerShdw>
                </a:effectLst>
              </a:rPr>
              <a:t>any time a sentence starts with a dependent clause or modifying phrase, it must be followed by a comma.</a:t>
            </a:r>
            <a:endParaRPr lang="en-US" sz="8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4204796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11821-D451-46DC-89F7-792DA067F870}"/>
              </a:ext>
            </a:extLst>
          </p:cNvPr>
          <p:cNvSpPr>
            <a:spLocks noGrp="1"/>
          </p:cNvSpPr>
          <p:nvPr>
            <p:ph type="title"/>
          </p:nvPr>
        </p:nvSpPr>
        <p:spPr>
          <a:xfrm>
            <a:off x="81022" y="229989"/>
            <a:ext cx="11950861" cy="1609344"/>
          </a:xfrm>
        </p:spPr>
        <p:txBody>
          <a:bodyPr>
            <a:normAutofit/>
          </a:bodyPr>
          <a:lstStyle/>
          <a:p>
            <a:pPr algn="ctr"/>
            <a:r>
              <a:rPr lang="en-US" b="1" dirty="0">
                <a:solidFill>
                  <a:srgbClr val="7030A0"/>
                </a:solidFill>
                <a:effectLst>
                  <a:outerShdw blurRad="38100" dist="38100" dir="2700000" algn="tl">
                    <a:srgbClr val="000000">
                      <a:alpha val="43137"/>
                    </a:srgbClr>
                  </a:outerShdw>
                </a:effectLst>
              </a:rPr>
              <a:t>RULE #3: Introductions</a:t>
            </a:r>
          </a:p>
        </p:txBody>
      </p:sp>
      <p:sp>
        <p:nvSpPr>
          <p:cNvPr id="5" name="Content Placeholder 4">
            <a:extLst>
              <a:ext uri="{FF2B5EF4-FFF2-40B4-BE49-F238E27FC236}">
                <a16:creationId xmlns:a16="http://schemas.microsoft.com/office/drawing/2014/main" id="{19B6C3A4-411B-46B0-951D-C452A8B5067C}"/>
              </a:ext>
            </a:extLst>
          </p:cNvPr>
          <p:cNvSpPr>
            <a:spLocks noGrp="1"/>
          </p:cNvSpPr>
          <p:nvPr>
            <p:ph idx="1"/>
          </p:nvPr>
        </p:nvSpPr>
        <p:spPr>
          <a:xfrm>
            <a:off x="326578" y="1733657"/>
            <a:ext cx="11459747" cy="4649782"/>
          </a:xfrm>
        </p:spPr>
        <p:txBody>
          <a:bodyPr>
            <a:normAutofit/>
          </a:bodyPr>
          <a:lstStyle/>
          <a:p>
            <a:r>
              <a:rPr lang="en-US" sz="4400" b="1" u="sng" dirty="0">
                <a:solidFill>
                  <a:srgbClr val="C00000"/>
                </a:solidFill>
                <a:effectLst>
                  <a:outerShdw blurRad="38100" dist="38100" dir="2700000" algn="tl">
                    <a:srgbClr val="000000">
                      <a:alpha val="43137"/>
                    </a:srgbClr>
                  </a:outerShdw>
                </a:effectLst>
              </a:rPr>
              <a:t>Even though I was tired</a:t>
            </a:r>
            <a:r>
              <a:rPr lang="en-US" sz="4400" b="1" dirty="0">
                <a:effectLst>
                  <a:outerShdw blurRad="38100" dist="38100" dir="2700000" algn="tl">
                    <a:srgbClr val="000000">
                      <a:alpha val="43137"/>
                    </a:srgbClr>
                  </a:outerShdw>
                </a:effectLst>
              </a:rPr>
              <a:t>, Jenny convinced me to go to the strawberry festival.</a:t>
            </a:r>
          </a:p>
          <a:p>
            <a:r>
              <a:rPr lang="en-US" sz="4400" b="1" u="sng" dirty="0">
                <a:solidFill>
                  <a:srgbClr val="C00000"/>
                </a:solidFill>
                <a:effectLst>
                  <a:outerShdw blurRad="38100" dist="38100" dir="2700000" algn="tl">
                    <a:srgbClr val="000000">
                      <a:alpha val="43137"/>
                    </a:srgbClr>
                  </a:outerShdw>
                </a:effectLst>
              </a:rPr>
              <a:t>In the library</a:t>
            </a:r>
            <a:r>
              <a:rPr lang="en-US" sz="4400" b="1" dirty="0">
                <a:effectLst>
                  <a:outerShdw blurRad="38100" dist="38100" dir="2700000" algn="tl">
                    <a:srgbClr val="000000">
                      <a:alpha val="43137"/>
                    </a:srgbClr>
                  </a:outerShdw>
                </a:effectLst>
              </a:rPr>
              <a:t>, she found the books she needed.</a:t>
            </a:r>
          </a:p>
          <a:p>
            <a:r>
              <a:rPr lang="en-US" sz="4400" b="1" u="sng" dirty="0">
                <a:solidFill>
                  <a:srgbClr val="C00000"/>
                </a:solidFill>
                <a:effectLst>
                  <a:outerShdw blurRad="38100" dist="38100" dir="2700000" algn="tl">
                    <a:srgbClr val="000000">
                      <a:alpha val="43137"/>
                    </a:srgbClr>
                  </a:outerShdw>
                </a:effectLst>
              </a:rPr>
              <a:t>Weird-looking as it was</a:t>
            </a:r>
            <a:r>
              <a:rPr lang="en-US" sz="4400" b="1" dirty="0">
                <a:effectLst>
                  <a:outerShdw blurRad="38100" dist="38100" dir="2700000" algn="tl">
                    <a:srgbClr val="000000">
                      <a:alpha val="43137"/>
                    </a:srgbClr>
                  </a:outerShdw>
                </a:effectLst>
              </a:rPr>
              <a:t>, the lizard was sort of cute.</a:t>
            </a:r>
          </a:p>
        </p:txBody>
      </p:sp>
    </p:spTree>
    <p:extLst>
      <p:ext uri="{BB962C8B-B14F-4D97-AF65-F5344CB8AC3E}">
        <p14:creationId xmlns:p14="http://schemas.microsoft.com/office/powerpoint/2010/main" val="11311400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99852-3C5A-4BEF-8B8C-773748DE538B}"/>
              </a:ext>
            </a:extLst>
          </p:cNvPr>
          <p:cNvSpPr>
            <a:spLocks noGrp="1"/>
          </p:cNvSpPr>
          <p:nvPr>
            <p:ph type="title"/>
          </p:nvPr>
        </p:nvSpPr>
        <p:spPr>
          <a:xfrm>
            <a:off x="1060704" y="125816"/>
            <a:ext cx="10058400" cy="829095"/>
          </a:xfrm>
        </p:spPr>
        <p:txBody>
          <a:bodyPr>
            <a:normAutofit fontScale="90000"/>
          </a:bodyPr>
          <a:lstStyle/>
          <a:p>
            <a:pPr algn="ctr"/>
            <a:r>
              <a:rPr lang="en-US" sz="6600" dirty="0"/>
              <a:t>Pre-Practice </a:t>
            </a:r>
          </a:p>
        </p:txBody>
      </p:sp>
      <p:sp>
        <p:nvSpPr>
          <p:cNvPr id="3" name="Content Placeholder 2">
            <a:extLst>
              <a:ext uri="{FF2B5EF4-FFF2-40B4-BE49-F238E27FC236}">
                <a16:creationId xmlns:a16="http://schemas.microsoft.com/office/drawing/2014/main" id="{E02F3BA7-215D-4C3F-BA0B-59A4E33E7335}"/>
              </a:ext>
            </a:extLst>
          </p:cNvPr>
          <p:cNvSpPr>
            <a:spLocks noGrp="1"/>
          </p:cNvSpPr>
          <p:nvPr>
            <p:ph sz="half" idx="1"/>
          </p:nvPr>
        </p:nvSpPr>
        <p:spPr>
          <a:xfrm>
            <a:off x="381153" y="1031303"/>
            <a:ext cx="5626107" cy="5554691"/>
          </a:xfrm>
        </p:spPr>
        <p:txBody>
          <a:bodyPr>
            <a:normAutofit fontScale="92500" lnSpcReduction="10000"/>
          </a:bodyPr>
          <a:lstStyle/>
          <a:p>
            <a:pPr marL="457200" indent="-457200">
              <a:buFont typeface="+mj-lt"/>
              <a:buAutoNum type="arabicPeriod"/>
            </a:pPr>
            <a:r>
              <a:rPr lang="en-US" sz="2600" dirty="0"/>
              <a:t>The soft, </a:t>
            </a:r>
            <a:r>
              <a:rPr lang="en-US" sz="2600" u="sng" dirty="0"/>
              <a:t>blue cloth slid through</a:t>
            </a:r>
            <a:r>
              <a:rPr lang="en-US" sz="2600" dirty="0"/>
              <a:t> her fingers easily.</a:t>
            </a:r>
          </a:p>
          <a:p>
            <a:pPr marL="617220" lvl="1" indent="-342900">
              <a:buFont typeface="+mj-lt"/>
              <a:buAutoNum type="alphaUcPeriod"/>
            </a:pPr>
            <a:r>
              <a:rPr lang="en-US" sz="2200" dirty="0"/>
              <a:t>NO CHANGE</a:t>
            </a:r>
          </a:p>
          <a:p>
            <a:pPr marL="617220" lvl="1" indent="-342900">
              <a:buFont typeface="+mj-lt"/>
              <a:buAutoNum type="alphaUcPeriod"/>
            </a:pPr>
            <a:r>
              <a:rPr lang="en-US" sz="2200" dirty="0"/>
              <a:t>blue, cloth slid through</a:t>
            </a:r>
          </a:p>
          <a:p>
            <a:pPr marL="617220" lvl="1" indent="-342900">
              <a:buFont typeface="+mj-lt"/>
              <a:buAutoNum type="alphaUcPeriod"/>
            </a:pPr>
            <a:r>
              <a:rPr lang="en-US" sz="2200" dirty="0"/>
              <a:t>blue cloth slid, through</a:t>
            </a:r>
          </a:p>
          <a:p>
            <a:pPr marL="617220" lvl="1" indent="-342900">
              <a:buFont typeface="+mj-lt"/>
              <a:buAutoNum type="alphaUcPeriod"/>
            </a:pPr>
            <a:r>
              <a:rPr lang="en-US" sz="2200" dirty="0"/>
              <a:t>blue cloth, slid through</a:t>
            </a:r>
          </a:p>
          <a:p>
            <a:pPr marL="274320" lvl="1" indent="0">
              <a:buNone/>
            </a:pPr>
            <a:endParaRPr lang="en-US" sz="2200" dirty="0"/>
          </a:p>
          <a:p>
            <a:pPr marL="457200" indent="-457200">
              <a:buFont typeface="+mj-lt"/>
              <a:buAutoNum type="arabicPeriod"/>
            </a:pPr>
            <a:r>
              <a:rPr lang="en-US" sz="2600" dirty="0"/>
              <a:t>After hearing good things about it, I wanted to read </a:t>
            </a:r>
            <a:r>
              <a:rPr lang="en-US" sz="2600" i="1" dirty="0"/>
              <a:t>Crime and Punishment</a:t>
            </a:r>
            <a:r>
              <a:rPr lang="en-US" sz="2600" dirty="0"/>
              <a:t>, but </a:t>
            </a:r>
            <a:r>
              <a:rPr lang="en-US" sz="2600" u="sng" dirty="0"/>
              <a:t>the book, itself,</a:t>
            </a:r>
            <a:r>
              <a:rPr lang="en-US" sz="2600" dirty="0"/>
              <a:t> turned out to be super boring.</a:t>
            </a:r>
          </a:p>
          <a:p>
            <a:pPr marL="731520" lvl="1" indent="-457200">
              <a:buFont typeface="+mj-lt"/>
              <a:buAutoNum type="alphaUcPeriod"/>
            </a:pPr>
            <a:r>
              <a:rPr lang="en-US" sz="2200" dirty="0"/>
              <a:t>NO CHANGE</a:t>
            </a:r>
          </a:p>
          <a:p>
            <a:pPr marL="731520" lvl="1" indent="-457200">
              <a:buFont typeface="+mj-lt"/>
              <a:buAutoNum type="alphaUcPeriod"/>
            </a:pPr>
            <a:r>
              <a:rPr lang="en-US" sz="2200" dirty="0"/>
              <a:t>the book itself,</a:t>
            </a:r>
          </a:p>
          <a:p>
            <a:pPr marL="731520" lvl="1" indent="-457200">
              <a:buFont typeface="+mj-lt"/>
              <a:buAutoNum type="alphaUcPeriod"/>
            </a:pPr>
            <a:r>
              <a:rPr lang="en-US" sz="2200" dirty="0"/>
              <a:t>the book itself</a:t>
            </a:r>
          </a:p>
          <a:p>
            <a:pPr marL="731520" lvl="1" indent="-457200">
              <a:buFont typeface="+mj-lt"/>
              <a:buAutoNum type="alphaUcPeriod"/>
            </a:pPr>
            <a:r>
              <a:rPr lang="en-US" sz="2200" dirty="0" smtClean="0"/>
              <a:t>itself</a:t>
            </a:r>
            <a:endParaRPr lang="en-US" sz="2200" dirty="0"/>
          </a:p>
          <a:p>
            <a:endParaRPr lang="en-US" sz="3200" dirty="0"/>
          </a:p>
        </p:txBody>
      </p:sp>
      <p:sp>
        <p:nvSpPr>
          <p:cNvPr id="4" name="Content Placeholder 3">
            <a:extLst>
              <a:ext uri="{FF2B5EF4-FFF2-40B4-BE49-F238E27FC236}">
                <a16:creationId xmlns:a16="http://schemas.microsoft.com/office/drawing/2014/main" id="{98A420F0-B364-4A7C-B857-8A8BF7E34275}"/>
              </a:ext>
            </a:extLst>
          </p:cNvPr>
          <p:cNvSpPr>
            <a:spLocks noGrp="1"/>
          </p:cNvSpPr>
          <p:nvPr>
            <p:ph sz="half" idx="2"/>
          </p:nvPr>
        </p:nvSpPr>
        <p:spPr>
          <a:xfrm>
            <a:off x="6231114" y="954910"/>
            <a:ext cx="5603999" cy="5631083"/>
          </a:xfrm>
        </p:spPr>
        <p:txBody>
          <a:bodyPr>
            <a:normAutofit fontScale="92500" lnSpcReduction="10000"/>
          </a:bodyPr>
          <a:lstStyle/>
          <a:p>
            <a:pPr marL="457200" indent="-457200">
              <a:buFont typeface="+mj-lt"/>
              <a:buAutoNum type="arabicPeriod" startAt="3"/>
            </a:pPr>
            <a:r>
              <a:rPr lang="en-US" sz="2600" dirty="0"/>
              <a:t>Talking to my </a:t>
            </a:r>
            <a:r>
              <a:rPr lang="en-US" sz="2600" u="sng" dirty="0"/>
              <a:t>friends, on the phone,</a:t>
            </a:r>
            <a:r>
              <a:rPr lang="en-US" sz="2600" dirty="0"/>
              <a:t> is one of my favorite things to do.</a:t>
            </a:r>
          </a:p>
          <a:p>
            <a:pPr marL="617220" lvl="1" indent="-342900">
              <a:buFont typeface="+mj-lt"/>
              <a:buAutoNum type="alphaUcPeriod"/>
            </a:pPr>
            <a:r>
              <a:rPr lang="en-US" sz="2200" dirty="0"/>
              <a:t>NO CHANGE</a:t>
            </a:r>
          </a:p>
          <a:p>
            <a:pPr marL="617220" lvl="1" indent="-342900">
              <a:buFont typeface="+mj-lt"/>
              <a:buAutoNum type="alphaUcPeriod"/>
            </a:pPr>
            <a:r>
              <a:rPr lang="en-US" sz="2200" dirty="0"/>
              <a:t>friends on the phone</a:t>
            </a:r>
          </a:p>
          <a:p>
            <a:pPr marL="617220" lvl="1" indent="-342900">
              <a:buFont typeface="+mj-lt"/>
              <a:buAutoNum type="alphaUcPeriod"/>
            </a:pPr>
            <a:r>
              <a:rPr lang="en-US" sz="2200" dirty="0"/>
              <a:t>friends on the phone,</a:t>
            </a:r>
          </a:p>
          <a:p>
            <a:pPr marL="617220" lvl="1" indent="-342900">
              <a:buFont typeface="+mj-lt"/>
              <a:buAutoNum type="alphaUcPeriod"/>
            </a:pPr>
            <a:r>
              <a:rPr lang="en-US" sz="2200" dirty="0"/>
              <a:t>friends on, the phone</a:t>
            </a:r>
          </a:p>
          <a:p>
            <a:pPr marL="274320" lvl="1" indent="0">
              <a:buNone/>
            </a:pPr>
            <a:endParaRPr lang="en-US" sz="2200" dirty="0"/>
          </a:p>
          <a:p>
            <a:pPr marL="457200" indent="-457200">
              <a:buFont typeface="+mj-lt"/>
              <a:buAutoNum type="arabicPeriod" startAt="3"/>
            </a:pPr>
            <a:r>
              <a:rPr lang="en-US" sz="2600" dirty="0"/>
              <a:t>I wasn't planning on going to the </a:t>
            </a:r>
            <a:r>
              <a:rPr lang="en-US" sz="2600" u="sng" dirty="0"/>
              <a:t>wedding, however</a:t>
            </a:r>
            <a:r>
              <a:rPr lang="en-US" sz="2600" dirty="0"/>
              <a:t> you've convinced me that it's a good idea.</a:t>
            </a:r>
          </a:p>
          <a:p>
            <a:pPr marL="731520" lvl="1" indent="-457200">
              <a:buFont typeface="+mj-lt"/>
              <a:buAutoNum type="alphaUcPeriod"/>
            </a:pPr>
            <a:r>
              <a:rPr lang="en-US" sz="2200" dirty="0"/>
              <a:t>NO CHANGE</a:t>
            </a:r>
          </a:p>
          <a:p>
            <a:pPr marL="731520" lvl="1" indent="-457200">
              <a:buFont typeface="+mj-lt"/>
              <a:buAutoNum type="alphaUcPeriod"/>
            </a:pPr>
            <a:r>
              <a:rPr lang="en-US" sz="2200" dirty="0"/>
              <a:t>w</a:t>
            </a:r>
            <a:r>
              <a:rPr lang="en-US" sz="2200" dirty="0" smtClean="0"/>
              <a:t>edding. </a:t>
            </a:r>
            <a:r>
              <a:rPr lang="en-US" sz="2200" dirty="0"/>
              <a:t>however,</a:t>
            </a:r>
          </a:p>
          <a:p>
            <a:pPr marL="731520" lvl="1" indent="-457200">
              <a:buFont typeface="+mj-lt"/>
              <a:buAutoNum type="alphaUcPeriod"/>
            </a:pPr>
            <a:r>
              <a:rPr lang="en-US" sz="2200" dirty="0"/>
              <a:t>w</a:t>
            </a:r>
            <a:r>
              <a:rPr lang="en-US" sz="2200" dirty="0" smtClean="0"/>
              <a:t>edding, however</a:t>
            </a:r>
            <a:r>
              <a:rPr lang="en-US" sz="2200" dirty="0"/>
              <a:t>,</a:t>
            </a:r>
          </a:p>
          <a:p>
            <a:pPr marL="731520" lvl="1" indent="-457200">
              <a:buFont typeface="+mj-lt"/>
              <a:buAutoNum type="alphaUcPeriod"/>
            </a:pPr>
            <a:r>
              <a:rPr lang="en-US" sz="2200" dirty="0" smtClean="0"/>
              <a:t>wedding</a:t>
            </a:r>
            <a:r>
              <a:rPr lang="en-US" sz="2200" dirty="0"/>
              <a:t>,</a:t>
            </a:r>
          </a:p>
          <a:p>
            <a:endParaRPr lang="en-US" dirty="0"/>
          </a:p>
        </p:txBody>
      </p:sp>
    </p:spTree>
    <p:extLst>
      <p:ext uri="{BB962C8B-B14F-4D97-AF65-F5344CB8AC3E}">
        <p14:creationId xmlns:p14="http://schemas.microsoft.com/office/powerpoint/2010/main" val="33398186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99852-3C5A-4BEF-8B8C-773748DE538B}"/>
              </a:ext>
            </a:extLst>
          </p:cNvPr>
          <p:cNvSpPr>
            <a:spLocks noGrp="1"/>
          </p:cNvSpPr>
          <p:nvPr>
            <p:ph type="title"/>
          </p:nvPr>
        </p:nvSpPr>
        <p:spPr>
          <a:xfrm>
            <a:off x="1060704" y="125816"/>
            <a:ext cx="10058400" cy="829095"/>
          </a:xfrm>
        </p:spPr>
        <p:txBody>
          <a:bodyPr>
            <a:normAutofit fontScale="90000"/>
          </a:bodyPr>
          <a:lstStyle/>
          <a:p>
            <a:pPr algn="ctr"/>
            <a:r>
              <a:rPr lang="en-US" sz="6600" dirty="0"/>
              <a:t>Pre-Practice </a:t>
            </a:r>
            <a:r>
              <a:rPr lang="en-US" sz="6600" dirty="0" err="1"/>
              <a:t>ANSwers</a:t>
            </a:r>
            <a:endParaRPr lang="en-US" sz="6600" dirty="0"/>
          </a:p>
        </p:txBody>
      </p:sp>
      <p:sp>
        <p:nvSpPr>
          <p:cNvPr id="3" name="Content Placeholder 2">
            <a:extLst>
              <a:ext uri="{FF2B5EF4-FFF2-40B4-BE49-F238E27FC236}">
                <a16:creationId xmlns:a16="http://schemas.microsoft.com/office/drawing/2014/main" id="{E02F3BA7-215D-4C3F-BA0B-59A4E33E7335}"/>
              </a:ext>
            </a:extLst>
          </p:cNvPr>
          <p:cNvSpPr>
            <a:spLocks noGrp="1"/>
          </p:cNvSpPr>
          <p:nvPr>
            <p:ph sz="half" idx="1"/>
          </p:nvPr>
        </p:nvSpPr>
        <p:spPr>
          <a:xfrm>
            <a:off x="381153" y="1031303"/>
            <a:ext cx="5626107" cy="5554691"/>
          </a:xfrm>
        </p:spPr>
        <p:txBody>
          <a:bodyPr>
            <a:normAutofit fontScale="92500" lnSpcReduction="10000"/>
          </a:bodyPr>
          <a:lstStyle/>
          <a:p>
            <a:pPr marL="457200" indent="-457200">
              <a:buFont typeface="+mj-lt"/>
              <a:buAutoNum type="arabicPeriod"/>
            </a:pPr>
            <a:r>
              <a:rPr lang="en-US" sz="2600" dirty="0"/>
              <a:t>The soft, </a:t>
            </a:r>
            <a:r>
              <a:rPr lang="en-US" sz="2600" u="sng" dirty="0"/>
              <a:t>blue cloth slid through</a:t>
            </a:r>
            <a:r>
              <a:rPr lang="en-US" sz="2600" dirty="0"/>
              <a:t> her fingers easily.</a:t>
            </a:r>
          </a:p>
          <a:p>
            <a:pPr marL="617220" lvl="1" indent="-342900">
              <a:buFont typeface="+mj-lt"/>
              <a:buAutoNum type="alphaUcPeriod"/>
            </a:pPr>
            <a:r>
              <a:rPr lang="en-US" sz="2200" dirty="0">
                <a:highlight>
                  <a:srgbClr val="FFFF00"/>
                </a:highlight>
              </a:rPr>
              <a:t>NO CHANGE</a:t>
            </a:r>
          </a:p>
          <a:p>
            <a:pPr marL="617220" lvl="1" indent="-342900">
              <a:buFont typeface="+mj-lt"/>
              <a:buAutoNum type="alphaUcPeriod"/>
            </a:pPr>
            <a:r>
              <a:rPr lang="en-US" sz="2200" dirty="0"/>
              <a:t>blue, cloth slid through</a:t>
            </a:r>
          </a:p>
          <a:p>
            <a:pPr marL="617220" lvl="1" indent="-342900">
              <a:buFont typeface="+mj-lt"/>
              <a:buAutoNum type="alphaUcPeriod"/>
            </a:pPr>
            <a:r>
              <a:rPr lang="en-US" sz="2200" dirty="0"/>
              <a:t>blue cloth slid, through</a:t>
            </a:r>
          </a:p>
          <a:p>
            <a:pPr marL="617220" lvl="1" indent="-342900">
              <a:buFont typeface="+mj-lt"/>
              <a:buAutoNum type="alphaUcPeriod"/>
            </a:pPr>
            <a:r>
              <a:rPr lang="en-US" sz="2200" dirty="0"/>
              <a:t>blue cloth, slid through</a:t>
            </a:r>
          </a:p>
          <a:p>
            <a:pPr marL="274320" lvl="1" indent="0">
              <a:buNone/>
            </a:pPr>
            <a:endParaRPr lang="en-US" sz="2200" dirty="0"/>
          </a:p>
          <a:p>
            <a:pPr marL="457200" indent="-457200">
              <a:buFont typeface="+mj-lt"/>
              <a:buAutoNum type="arabicPeriod"/>
            </a:pPr>
            <a:r>
              <a:rPr lang="en-US" sz="2600" dirty="0"/>
              <a:t>After hearing good things about it, I wanted to read </a:t>
            </a:r>
            <a:r>
              <a:rPr lang="en-US" sz="2600" i="1" dirty="0"/>
              <a:t>Crime and Punishment</a:t>
            </a:r>
            <a:r>
              <a:rPr lang="en-US" sz="2600" dirty="0"/>
              <a:t>, but </a:t>
            </a:r>
            <a:r>
              <a:rPr lang="en-US" sz="2600" u="sng" dirty="0"/>
              <a:t>the book, itself,</a:t>
            </a:r>
            <a:r>
              <a:rPr lang="en-US" sz="2600" dirty="0"/>
              <a:t> turned out to be super boring.</a:t>
            </a:r>
          </a:p>
          <a:p>
            <a:pPr marL="731520" lvl="1" indent="-457200">
              <a:buFont typeface="+mj-lt"/>
              <a:buAutoNum type="alphaUcPeriod"/>
            </a:pPr>
            <a:r>
              <a:rPr lang="en-US" sz="2200" dirty="0"/>
              <a:t>NO CHANGE</a:t>
            </a:r>
          </a:p>
          <a:p>
            <a:pPr marL="731520" lvl="1" indent="-457200">
              <a:buFont typeface="+mj-lt"/>
              <a:buAutoNum type="alphaUcPeriod"/>
            </a:pPr>
            <a:r>
              <a:rPr lang="en-US" sz="2200" dirty="0"/>
              <a:t>the book itself,</a:t>
            </a:r>
          </a:p>
          <a:p>
            <a:pPr marL="731520" lvl="1" indent="-457200">
              <a:buFont typeface="+mj-lt"/>
              <a:buAutoNum type="alphaUcPeriod"/>
            </a:pPr>
            <a:r>
              <a:rPr lang="en-US" sz="2200" dirty="0">
                <a:highlight>
                  <a:srgbClr val="FFFF00"/>
                </a:highlight>
              </a:rPr>
              <a:t>the book itself</a:t>
            </a:r>
          </a:p>
          <a:p>
            <a:pPr marL="731520" lvl="1" indent="-457200">
              <a:buFont typeface="+mj-lt"/>
              <a:buAutoNum type="alphaUcPeriod"/>
            </a:pPr>
            <a:r>
              <a:rPr lang="en-US" sz="2200" dirty="0"/>
              <a:t>itself</a:t>
            </a:r>
          </a:p>
          <a:p>
            <a:endParaRPr lang="en-US" sz="3200" dirty="0"/>
          </a:p>
        </p:txBody>
      </p:sp>
      <p:sp>
        <p:nvSpPr>
          <p:cNvPr id="4" name="Content Placeholder 3">
            <a:extLst>
              <a:ext uri="{FF2B5EF4-FFF2-40B4-BE49-F238E27FC236}">
                <a16:creationId xmlns:a16="http://schemas.microsoft.com/office/drawing/2014/main" id="{98A420F0-B364-4A7C-B857-8A8BF7E34275}"/>
              </a:ext>
            </a:extLst>
          </p:cNvPr>
          <p:cNvSpPr>
            <a:spLocks noGrp="1"/>
          </p:cNvSpPr>
          <p:nvPr>
            <p:ph sz="half" idx="2"/>
          </p:nvPr>
        </p:nvSpPr>
        <p:spPr>
          <a:xfrm>
            <a:off x="6231114" y="954910"/>
            <a:ext cx="5603999" cy="5631083"/>
          </a:xfrm>
        </p:spPr>
        <p:txBody>
          <a:bodyPr>
            <a:normAutofit fontScale="92500" lnSpcReduction="10000"/>
          </a:bodyPr>
          <a:lstStyle/>
          <a:p>
            <a:pPr marL="457200" indent="-457200">
              <a:buFont typeface="+mj-lt"/>
              <a:buAutoNum type="arabicPeriod" startAt="3"/>
            </a:pPr>
            <a:r>
              <a:rPr lang="en-US" sz="2600" dirty="0"/>
              <a:t>Talking to my </a:t>
            </a:r>
            <a:r>
              <a:rPr lang="en-US" sz="2600" u="sng" dirty="0"/>
              <a:t>friends, on the phone,</a:t>
            </a:r>
            <a:r>
              <a:rPr lang="en-US" sz="2600" dirty="0"/>
              <a:t> is one of my favorite things to do.</a:t>
            </a:r>
          </a:p>
          <a:p>
            <a:pPr marL="617220" lvl="1" indent="-342900">
              <a:buFont typeface="+mj-lt"/>
              <a:buAutoNum type="alphaUcPeriod"/>
            </a:pPr>
            <a:r>
              <a:rPr lang="en-US" sz="2200" dirty="0"/>
              <a:t>NO CHANGE</a:t>
            </a:r>
          </a:p>
          <a:p>
            <a:pPr marL="617220" lvl="1" indent="-342900">
              <a:buFont typeface="+mj-lt"/>
              <a:buAutoNum type="alphaUcPeriod"/>
            </a:pPr>
            <a:r>
              <a:rPr lang="en-US" sz="2200" dirty="0">
                <a:highlight>
                  <a:srgbClr val="FFFF00"/>
                </a:highlight>
              </a:rPr>
              <a:t>friends on the phone</a:t>
            </a:r>
          </a:p>
          <a:p>
            <a:pPr marL="617220" lvl="1" indent="-342900">
              <a:buFont typeface="+mj-lt"/>
              <a:buAutoNum type="alphaUcPeriod"/>
            </a:pPr>
            <a:r>
              <a:rPr lang="en-US" sz="2200" dirty="0"/>
              <a:t>friends on the phone,</a:t>
            </a:r>
          </a:p>
          <a:p>
            <a:pPr marL="617220" lvl="1" indent="-342900">
              <a:buFont typeface="+mj-lt"/>
              <a:buAutoNum type="alphaUcPeriod"/>
            </a:pPr>
            <a:r>
              <a:rPr lang="en-US" sz="2200" dirty="0"/>
              <a:t>friends on, the phone</a:t>
            </a:r>
          </a:p>
          <a:p>
            <a:pPr marL="274320" lvl="1" indent="0">
              <a:buNone/>
            </a:pPr>
            <a:endParaRPr lang="en-US" sz="2200" dirty="0"/>
          </a:p>
          <a:p>
            <a:pPr marL="457200" indent="-457200">
              <a:buFont typeface="+mj-lt"/>
              <a:buAutoNum type="arabicPeriod" startAt="3"/>
            </a:pPr>
            <a:r>
              <a:rPr lang="en-US" sz="2600" dirty="0"/>
              <a:t>I wasn't planning on going to the </a:t>
            </a:r>
            <a:r>
              <a:rPr lang="en-US" sz="2600" u="sng" dirty="0"/>
              <a:t>wedding, however</a:t>
            </a:r>
            <a:r>
              <a:rPr lang="en-US" sz="2600" dirty="0"/>
              <a:t> you've convinced me that it's a good idea.</a:t>
            </a:r>
          </a:p>
          <a:p>
            <a:pPr marL="731520" lvl="1" indent="-457200">
              <a:buFont typeface="+mj-lt"/>
              <a:buAutoNum type="alphaUcPeriod"/>
            </a:pPr>
            <a:r>
              <a:rPr lang="en-US" sz="2200" dirty="0"/>
              <a:t>NO CHANGE</a:t>
            </a:r>
          </a:p>
          <a:p>
            <a:pPr marL="731520" lvl="1" indent="-457200">
              <a:buFont typeface="+mj-lt"/>
              <a:buAutoNum type="alphaUcPeriod"/>
            </a:pPr>
            <a:r>
              <a:rPr lang="en-US" sz="2200" dirty="0"/>
              <a:t>w</a:t>
            </a:r>
            <a:r>
              <a:rPr lang="en-US" sz="2200" dirty="0" smtClean="0"/>
              <a:t>edding. </a:t>
            </a:r>
            <a:r>
              <a:rPr lang="en-US" sz="2200" dirty="0"/>
              <a:t>however,</a:t>
            </a:r>
          </a:p>
          <a:p>
            <a:pPr marL="731520" lvl="1" indent="-457200">
              <a:buFont typeface="+mj-lt"/>
              <a:buAutoNum type="alphaUcPeriod"/>
            </a:pPr>
            <a:r>
              <a:rPr lang="en-US" sz="2200" dirty="0">
                <a:highlight>
                  <a:srgbClr val="FFFF00"/>
                </a:highlight>
              </a:rPr>
              <a:t>w</a:t>
            </a:r>
            <a:r>
              <a:rPr lang="en-US" sz="2200" dirty="0" smtClean="0">
                <a:highlight>
                  <a:srgbClr val="FFFF00"/>
                </a:highlight>
              </a:rPr>
              <a:t>edding, </a:t>
            </a:r>
            <a:r>
              <a:rPr lang="en-US" sz="2200" dirty="0">
                <a:highlight>
                  <a:srgbClr val="FFFF00"/>
                </a:highlight>
              </a:rPr>
              <a:t>h</a:t>
            </a:r>
            <a:r>
              <a:rPr lang="en-US" sz="2200" dirty="0" smtClean="0">
                <a:highlight>
                  <a:srgbClr val="FFFF00"/>
                </a:highlight>
              </a:rPr>
              <a:t>owever</a:t>
            </a:r>
            <a:r>
              <a:rPr lang="en-US" sz="2200" dirty="0">
                <a:highlight>
                  <a:srgbClr val="FFFF00"/>
                </a:highlight>
              </a:rPr>
              <a:t>,</a:t>
            </a:r>
          </a:p>
          <a:p>
            <a:pPr marL="731520" lvl="1" indent="-457200">
              <a:buFont typeface="+mj-lt"/>
              <a:buAutoNum type="alphaUcPeriod"/>
            </a:pPr>
            <a:r>
              <a:rPr lang="en-US" sz="2200" dirty="0"/>
              <a:t>wedding,</a:t>
            </a:r>
          </a:p>
          <a:p>
            <a:endParaRPr lang="en-US" dirty="0"/>
          </a:p>
        </p:txBody>
      </p:sp>
    </p:spTree>
    <p:extLst>
      <p:ext uri="{BB962C8B-B14F-4D97-AF65-F5344CB8AC3E}">
        <p14:creationId xmlns:p14="http://schemas.microsoft.com/office/powerpoint/2010/main" val="14898166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arn(inVertical)">
                                      <p:cBhvr>
                                        <p:cTn id="24" dur="500"/>
                                        <p:tgtEl>
                                          <p:spTgt spid="3">
                                            <p:txEl>
                                              <p:pRg st="6" end="6"/>
                                            </p:txEl>
                                          </p:spTgt>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arn(inVertical)">
                                      <p:cBhvr>
                                        <p:cTn id="27" dur="500"/>
                                        <p:tgtEl>
                                          <p:spTgt spid="3">
                                            <p:txEl>
                                              <p:pRg st="7" end="7"/>
                                            </p:txEl>
                                          </p:spTgt>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barn(inVertical)">
                                      <p:cBhvr>
                                        <p:cTn id="30" dur="500"/>
                                        <p:tgtEl>
                                          <p:spTgt spid="3">
                                            <p:txEl>
                                              <p:pRg st="8" end="8"/>
                                            </p:txEl>
                                          </p:spTgt>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barn(inVertical)">
                                      <p:cBhvr>
                                        <p:cTn id="33" dur="500"/>
                                        <p:tgtEl>
                                          <p:spTgt spid="3">
                                            <p:txEl>
                                              <p:pRg st="9" end="9"/>
                                            </p:txEl>
                                          </p:spTgt>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barn(inVertical)">
                                      <p:cBhvr>
                                        <p:cTn id="36" dur="500"/>
                                        <p:tgtEl>
                                          <p:spTgt spid="3">
                                            <p:txEl>
                                              <p:pRg st="10" end="1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4">
                                            <p:txEl>
                                              <p:pRg st="0" end="0"/>
                                            </p:txEl>
                                          </p:spTgt>
                                        </p:tgtEl>
                                        <p:attrNameLst>
                                          <p:attrName>style.visibility</p:attrName>
                                        </p:attrNameLst>
                                      </p:cBhvr>
                                      <p:to>
                                        <p:strVal val="visible"/>
                                      </p:to>
                                    </p:set>
                                    <p:animEffect transition="in" filter="barn(inVertical)">
                                      <p:cBhvr>
                                        <p:cTn id="41" dur="500"/>
                                        <p:tgtEl>
                                          <p:spTgt spid="4">
                                            <p:txEl>
                                              <p:pRg st="0" end="0"/>
                                            </p:txEl>
                                          </p:spTgt>
                                        </p:tgtEl>
                                      </p:cBhvr>
                                    </p:animEffect>
                                  </p:childTnLst>
                                </p:cTn>
                              </p:par>
                              <p:par>
                                <p:cTn id="42" presetID="16" presetClass="entr" presetSubtype="21" fill="hold" grpId="0" nodeType="withEffect">
                                  <p:stCondLst>
                                    <p:cond delay="0"/>
                                  </p:stCondLst>
                                  <p:childTnLst>
                                    <p:set>
                                      <p:cBhvr>
                                        <p:cTn id="43" dur="1" fill="hold">
                                          <p:stCondLst>
                                            <p:cond delay="0"/>
                                          </p:stCondLst>
                                        </p:cTn>
                                        <p:tgtEl>
                                          <p:spTgt spid="4">
                                            <p:txEl>
                                              <p:pRg st="1" end="1"/>
                                            </p:txEl>
                                          </p:spTgt>
                                        </p:tgtEl>
                                        <p:attrNameLst>
                                          <p:attrName>style.visibility</p:attrName>
                                        </p:attrNameLst>
                                      </p:cBhvr>
                                      <p:to>
                                        <p:strVal val="visible"/>
                                      </p:to>
                                    </p:set>
                                    <p:animEffect transition="in" filter="barn(inVertical)">
                                      <p:cBhvr>
                                        <p:cTn id="44" dur="500"/>
                                        <p:tgtEl>
                                          <p:spTgt spid="4">
                                            <p:txEl>
                                              <p:pRg st="1" end="1"/>
                                            </p:txEl>
                                          </p:spTgt>
                                        </p:tgtEl>
                                      </p:cBhvr>
                                    </p:animEffect>
                                  </p:childTnLst>
                                </p:cTn>
                              </p:par>
                              <p:par>
                                <p:cTn id="45" presetID="16" presetClass="entr" presetSubtype="21" fill="hold" grpId="0" nodeType="with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animEffect transition="in" filter="barn(inVertical)">
                                      <p:cBhvr>
                                        <p:cTn id="47" dur="500"/>
                                        <p:tgtEl>
                                          <p:spTgt spid="4">
                                            <p:txEl>
                                              <p:pRg st="2" end="2"/>
                                            </p:txEl>
                                          </p:spTgt>
                                        </p:tgtEl>
                                      </p:cBhvr>
                                    </p:animEffect>
                                  </p:childTnLst>
                                </p:cTn>
                              </p:par>
                              <p:par>
                                <p:cTn id="48" presetID="16" presetClass="entr" presetSubtype="21" fill="hold" grpId="0" nodeType="withEffect">
                                  <p:stCondLst>
                                    <p:cond delay="0"/>
                                  </p:stCondLst>
                                  <p:childTnLst>
                                    <p:set>
                                      <p:cBhvr>
                                        <p:cTn id="49" dur="1" fill="hold">
                                          <p:stCondLst>
                                            <p:cond delay="0"/>
                                          </p:stCondLst>
                                        </p:cTn>
                                        <p:tgtEl>
                                          <p:spTgt spid="4">
                                            <p:txEl>
                                              <p:pRg st="3" end="3"/>
                                            </p:txEl>
                                          </p:spTgt>
                                        </p:tgtEl>
                                        <p:attrNameLst>
                                          <p:attrName>style.visibility</p:attrName>
                                        </p:attrNameLst>
                                      </p:cBhvr>
                                      <p:to>
                                        <p:strVal val="visible"/>
                                      </p:to>
                                    </p:set>
                                    <p:animEffect transition="in" filter="barn(inVertical)">
                                      <p:cBhvr>
                                        <p:cTn id="50" dur="500"/>
                                        <p:tgtEl>
                                          <p:spTgt spid="4">
                                            <p:txEl>
                                              <p:pRg st="3" end="3"/>
                                            </p:txEl>
                                          </p:spTgt>
                                        </p:tgtEl>
                                      </p:cBhvr>
                                    </p:animEffect>
                                  </p:childTnLst>
                                </p:cTn>
                              </p:par>
                              <p:par>
                                <p:cTn id="51" presetID="16" presetClass="entr" presetSubtype="21" fill="hold" grpId="0" nodeType="withEffect">
                                  <p:stCondLst>
                                    <p:cond delay="0"/>
                                  </p:stCondLst>
                                  <p:childTnLst>
                                    <p:set>
                                      <p:cBhvr>
                                        <p:cTn id="52" dur="1" fill="hold">
                                          <p:stCondLst>
                                            <p:cond delay="0"/>
                                          </p:stCondLst>
                                        </p:cTn>
                                        <p:tgtEl>
                                          <p:spTgt spid="4">
                                            <p:txEl>
                                              <p:pRg st="4" end="4"/>
                                            </p:txEl>
                                          </p:spTgt>
                                        </p:tgtEl>
                                        <p:attrNameLst>
                                          <p:attrName>style.visibility</p:attrName>
                                        </p:attrNameLst>
                                      </p:cBhvr>
                                      <p:to>
                                        <p:strVal val="visible"/>
                                      </p:to>
                                    </p:set>
                                    <p:animEffect transition="in" filter="barn(inVertical)">
                                      <p:cBhvr>
                                        <p:cTn id="53" dur="500"/>
                                        <p:tgtEl>
                                          <p:spTgt spid="4">
                                            <p:txEl>
                                              <p:pRg st="4" end="4"/>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4">
                                            <p:txEl>
                                              <p:pRg st="6" end="6"/>
                                            </p:txEl>
                                          </p:spTgt>
                                        </p:tgtEl>
                                        <p:attrNameLst>
                                          <p:attrName>style.visibility</p:attrName>
                                        </p:attrNameLst>
                                      </p:cBhvr>
                                      <p:to>
                                        <p:strVal val="visible"/>
                                      </p:to>
                                    </p:set>
                                    <p:animEffect transition="in" filter="barn(inVertical)">
                                      <p:cBhvr>
                                        <p:cTn id="58" dur="500"/>
                                        <p:tgtEl>
                                          <p:spTgt spid="4">
                                            <p:txEl>
                                              <p:pRg st="6" end="6"/>
                                            </p:txEl>
                                          </p:spTgt>
                                        </p:tgtEl>
                                      </p:cBhvr>
                                    </p:animEffect>
                                  </p:childTnLst>
                                </p:cTn>
                              </p:par>
                              <p:par>
                                <p:cTn id="59" presetID="16" presetClass="entr" presetSubtype="21" fill="hold" grpId="0" nodeType="withEffect">
                                  <p:stCondLst>
                                    <p:cond delay="0"/>
                                  </p:stCondLst>
                                  <p:childTnLst>
                                    <p:set>
                                      <p:cBhvr>
                                        <p:cTn id="60" dur="1" fill="hold">
                                          <p:stCondLst>
                                            <p:cond delay="0"/>
                                          </p:stCondLst>
                                        </p:cTn>
                                        <p:tgtEl>
                                          <p:spTgt spid="4">
                                            <p:txEl>
                                              <p:pRg st="7" end="7"/>
                                            </p:txEl>
                                          </p:spTgt>
                                        </p:tgtEl>
                                        <p:attrNameLst>
                                          <p:attrName>style.visibility</p:attrName>
                                        </p:attrNameLst>
                                      </p:cBhvr>
                                      <p:to>
                                        <p:strVal val="visible"/>
                                      </p:to>
                                    </p:set>
                                    <p:animEffect transition="in" filter="barn(inVertical)">
                                      <p:cBhvr>
                                        <p:cTn id="61" dur="500"/>
                                        <p:tgtEl>
                                          <p:spTgt spid="4">
                                            <p:txEl>
                                              <p:pRg st="7" end="7"/>
                                            </p:txEl>
                                          </p:spTgt>
                                        </p:tgtEl>
                                      </p:cBhvr>
                                    </p:animEffect>
                                  </p:childTnLst>
                                </p:cTn>
                              </p:par>
                              <p:par>
                                <p:cTn id="62" presetID="16" presetClass="entr" presetSubtype="21" fill="hold" grpId="0" nodeType="withEffect">
                                  <p:stCondLst>
                                    <p:cond delay="0"/>
                                  </p:stCondLst>
                                  <p:childTnLst>
                                    <p:set>
                                      <p:cBhvr>
                                        <p:cTn id="63" dur="1" fill="hold">
                                          <p:stCondLst>
                                            <p:cond delay="0"/>
                                          </p:stCondLst>
                                        </p:cTn>
                                        <p:tgtEl>
                                          <p:spTgt spid="4">
                                            <p:txEl>
                                              <p:pRg st="8" end="8"/>
                                            </p:txEl>
                                          </p:spTgt>
                                        </p:tgtEl>
                                        <p:attrNameLst>
                                          <p:attrName>style.visibility</p:attrName>
                                        </p:attrNameLst>
                                      </p:cBhvr>
                                      <p:to>
                                        <p:strVal val="visible"/>
                                      </p:to>
                                    </p:set>
                                    <p:animEffect transition="in" filter="barn(inVertical)">
                                      <p:cBhvr>
                                        <p:cTn id="64" dur="500"/>
                                        <p:tgtEl>
                                          <p:spTgt spid="4">
                                            <p:txEl>
                                              <p:pRg st="8" end="8"/>
                                            </p:txEl>
                                          </p:spTgt>
                                        </p:tgtEl>
                                      </p:cBhvr>
                                    </p:animEffect>
                                  </p:childTnLst>
                                </p:cTn>
                              </p:par>
                              <p:par>
                                <p:cTn id="65" presetID="16" presetClass="entr" presetSubtype="21" fill="hold" grpId="0" nodeType="withEffect">
                                  <p:stCondLst>
                                    <p:cond delay="0"/>
                                  </p:stCondLst>
                                  <p:childTnLst>
                                    <p:set>
                                      <p:cBhvr>
                                        <p:cTn id="66" dur="1" fill="hold">
                                          <p:stCondLst>
                                            <p:cond delay="0"/>
                                          </p:stCondLst>
                                        </p:cTn>
                                        <p:tgtEl>
                                          <p:spTgt spid="4">
                                            <p:txEl>
                                              <p:pRg st="9" end="9"/>
                                            </p:txEl>
                                          </p:spTgt>
                                        </p:tgtEl>
                                        <p:attrNameLst>
                                          <p:attrName>style.visibility</p:attrName>
                                        </p:attrNameLst>
                                      </p:cBhvr>
                                      <p:to>
                                        <p:strVal val="visible"/>
                                      </p:to>
                                    </p:set>
                                    <p:animEffect transition="in" filter="barn(inVertical)">
                                      <p:cBhvr>
                                        <p:cTn id="67" dur="500"/>
                                        <p:tgtEl>
                                          <p:spTgt spid="4">
                                            <p:txEl>
                                              <p:pRg st="9" end="9"/>
                                            </p:txEl>
                                          </p:spTgt>
                                        </p:tgtEl>
                                      </p:cBhvr>
                                    </p:animEffect>
                                  </p:childTnLst>
                                </p:cTn>
                              </p:par>
                              <p:par>
                                <p:cTn id="68" presetID="16" presetClass="entr" presetSubtype="21" fill="hold" grpId="0" nodeType="withEffect">
                                  <p:stCondLst>
                                    <p:cond delay="0"/>
                                  </p:stCondLst>
                                  <p:childTnLst>
                                    <p:set>
                                      <p:cBhvr>
                                        <p:cTn id="69" dur="1" fill="hold">
                                          <p:stCondLst>
                                            <p:cond delay="0"/>
                                          </p:stCondLst>
                                        </p:cTn>
                                        <p:tgtEl>
                                          <p:spTgt spid="4">
                                            <p:txEl>
                                              <p:pRg st="10" end="10"/>
                                            </p:txEl>
                                          </p:spTgt>
                                        </p:tgtEl>
                                        <p:attrNameLst>
                                          <p:attrName>style.visibility</p:attrName>
                                        </p:attrNameLst>
                                      </p:cBhvr>
                                      <p:to>
                                        <p:strVal val="visible"/>
                                      </p:to>
                                    </p:set>
                                    <p:animEffect transition="in" filter="barn(inVertical)">
                                      <p:cBhvr>
                                        <p:cTn id="70"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11821-D451-46DC-89F7-792DA067F870}"/>
              </a:ext>
            </a:extLst>
          </p:cNvPr>
          <p:cNvSpPr>
            <a:spLocks noGrp="1"/>
          </p:cNvSpPr>
          <p:nvPr>
            <p:ph type="title"/>
          </p:nvPr>
        </p:nvSpPr>
        <p:spPr>
          <a:xfrm>
            <a:off x="81022" y="229989"/>
            <a:ext cx="11950861" cy="1609344"/>
          </a:xfrm>
        </p:spPr>
        <p:txBody>
          <a:bodyPr/>
          <a:lstStyle/>
          <a:p>
            <a:pPr algn="ctr"/>
            <a:r>
              <a:rPr lang="en-US" b="1" dirty="0">
                <a:solidFill>
                  <a:srgbClr val="7030A0"/>
                </a:solidFill>
                <a:effectLst>
                  <a:outerShdw blurRad="38100" dist="38100" dir="2700000" algn="tl">
                    <a:srgbClr val="000000">
                      <a:alpha val="43137"/>
                    </a:srgbClr>
                  </a:outerShdw>
                </a:effectLst>
              </a:rPr>
              <a:t>RULE #1: when in doubt, leave it out</a:t>
            </a:r>
          </a:p>
        </p:txBody>
      </p:sp>
      <p:sp>
        <p:nvSpPr>
          <p:cNvPr id="5" name="Content Placeholder 4">
            <a:extLst>
              <a:ext uri="{FF2B5EF4-FFF2-40B4-BE49-F238E27FC236}">
                <a16:creationId xmlns:a16="http://schemas.microsoft.com/office/drawing/2014/main" id="{19B6C3A4-411B-46B0-951D-C452A8B5067C}"/>
              </a:ext>
            </a:extLst>
          </p:cNvPr>
          <p:cNvSpPr>
            <a:spLocks noGrp="1"/>
          </p:cNvSpPr>
          <p:nvPr>
            <p:ph idx="1"/>
          </p:nvPr>
        </p:nvSpPr>
        <p:spPr>
          <a:xfrm>
            <a:off x="363791" y="1913064"/>
            <a:ext cx="11459747" cy="4649782"/>
          </a:xfrm>
        </p:spPr>
        <p:txBody>
          <a:bodyPr>
            <a:normAutofit/>
          </a:bodyPr>
          <a:lstStyle/>
          <a:p>
            <a:r>
              <a:rPr lang="en-US" sz="5400" b="1" dirty="0"/>
              <a:t>The single most important rule</a:t>
            </a:r>
            <a:r>
              <a:rPr lang="en-US" sz="5400" dirty="0"/>
              <a:t> to keep in mind when dealing with commas on the ACT: </a:t>
            </a:r>
          </a:p>
          <a:p>
            <a:pPr lvl="1"/>
            <a:r>
              <a:rPr lang="en-US" sz="4800" b="1" dirty="0">
                <a:solidFill>
                  <a:srgbClr val="C00000"/>
                </a:solidFill>
              </a:rPr>
              <a:t>If you aren't sure if you need a comma, you probably don't need a comma.</a:t>
            </a:r>
            <a:r>
              <a:rPr lang="en-US" sz="4800" dirty="0">
                <a:solidFill>
                  <a:srgbClr val="C00000"/>
                </a:solidFill>
              </a:rPr>
              <a:t> </a:t>
            </a:r>
          </a:p>
        </p:txBody>
      </p:sp>
    </p:spTree>
    <p:extLst>
      <p:ext uri="{BB962C8B-B14F-4D97-AF65-F5344CB8AC3E}">
        <p14:creationId xmlns:p14="http://schemas.microsoft.com/office/powerpoint/2010/main" val="37841578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11821-D451-46DC-89F7-792DA067F870}"/>
              </a:ext>
            </a:extLst>
          </p:cNvPr>
          <p:cNvSpPr>
            <a:spLocks noGrp="1"/>
          </p:cNvSpPr>
          <p:nvPr>
            <p:ph type="title"/>
          </p:nvPr>
        </p:nvSpPr>
        <p:spPr>
          <a:xfrm>
            <a:off x="1069848" y="135639"/>
            <a:ext cx="10058400" cy="1609344"/>
          </a:xfrm>
        </p:spPr>
        <p:txBody>
          <a:bodyPr/>
          <a:lstStyle/>
          <a:p>
            <a:r>
              <a:rPr lang="en-US" dirty="0">
                <a:solidFill>
                  <a:srgbClr val="7030A0"/>
                </a:solidFill>
              </a:rPr>
              <a:t>RULE #1: when in doubt, leave it out</a:t>
            </a:r>
          </a:p>
        </p:txBody>
      </p:sp>
      <p:sp>
        <p:nvSpPr>
          <p:cNvPr id="4" name="Content Placeholder 3">
            <a:extLst>
              <a:ext uri="{FF2B5EF4-FFF2-40B4-BE49-F238E27FC236}">
                <a16:creationId xmlns:a16="http://schemas.microsoft.com/office/drawing/2014/main" id="{5B87BFA0-F7DD-4CD6-8187-4694E8ECB484}"/>
              </a:ext>
            </a:extLst>
          </p:cNvPr>
          <p:cNvSpPr>
            <a:spLocks noGrp="1"/>
          </p:cNvSpPr>
          <p:nvPr>
            <p:ph idx="1"/>
          </p:nvPr>
        </p:nvSpPr>
        <p:spPr>
          <a:xfrm>
            <a:off x="711033" y="3372619"/>
            <a:ext cx="10828926" cy="3103416"/>
          </a:xfrm>
        </p:spPr>
        <p:txBody>
          <a:bodyPr>
            <a:normAutofit/>
          </a:bodyPr>
          <a:lstStyle/>
          <a:p>
            <a:r>
              <a:rPr lang="en-US" sz="2800" dirty="0"/>
              <a:t>In this question, the answer is….</a:t>
            </a:r>
          </a:p>
          <a:p>
            <a:pPr marL="0" indent="0" algn="ctr">
              <a:buNone/>
            </a:pPr>
            <a:r>
              <a:rPr lang="en-US" sz="4000" b="1" dirty="0">
                <a:effectLst>
                  <a:outerShdw blurRad="38100" dist="38100" dir="2700000" algn="tl">
                    <a:srgbClr val="000000">
                      <a:alpha val="43137"/>
                    </a:srgbClr>
                  </a:outerShdw>
                </a:effectLst>
              </a:rPr>
              <a:t>D</a:t>
            </a:r>
          </a:p>
          <a:p>
            <a:pPr marL="0" indent="0">
              <a:buNone/>
            </a:pPr>
            <a:r>
              <a:rPr lang="en-US" sz="2800" dirty="0"/>
              <a:t>Write this sentence out with no commas and you get "Perhaps this legacy of letters explains what she meant when she said that her friends were her 'estate.'" Again, it makes sense without either comma, so D is the correct choice.</a:t>
            </a:r>
            <a:endParaRPr lang="en-US" sz="4000" dirty="0"/>
          </a:p>
        </p:txBody>
      </p:sp>
      <p:pic>
        <p:nvPicPr>
          <p:cNvPr id="1026" name="Picture 2" descr="commas_3.png">
            <a:extLst>
              <a:ext uri="{FF2B5EF4-FFF2-40B4-BE49-F238E27FC236}">
                <a16:creationId xmlns:a16="http://schemas.microsoft.com/office/drawing/2014/main" id="{8B141782-1318-4F31-8ED1-983CC16DD7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157" y="1548214"/>
            <a:ext cx="11165782" cy="158133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37024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11821-D451-46DC-89F7-792DA067F870}"/>
              </a:ext>
            </a:extLst>
          </p:cNvPr>
          <p:cNvSpPr>
            <a:spLocks noGrp="1"/>
          </p:cNvSpPr>
          <p:nvPr>
            <p:ph type="title"/>
          </p:nvPr>
        </p:nvSpPr>
        <p:spPr>
          <a:xfrm>
            <a:off x="81022" y="229989"/>
            <a:ext cx="11950861" cy="1609344"/>
          </a:xfrm>
        </p:spPr>
        <p:txBody>
          <a:bodyPr>
            <a:normAutofit/>
          </a:bodyPr>
          <a:lstStyle/>
          <a:p>
            <a:pPr algn="ctr"/>
            <a:r>
              <a:rPr lang="en-US" b="1" dirty="0">
                <a:solidFill>
                  <a:srgbClr val="7030A0"/>
                </a:solidFill>
                <a:effectLst>
                  <a:outerShdw blurRad="38100" dist="38100" dir="2700000" algn="tl">
                    <a:srgbClr val="000000">
                      <a:alpha val="43137"/>
                    </a:srgbClr>
                  </a:outerShdw>
                </a:effectLst>
              </a:rPr>
              <a:t>RULE #2: Appositives, Relative Clauses, and Interjections</a:t>
            </a:r>
          </a:p>
        </p:txBody>
      </p:sp>
      <p:sp>
        <p:nvSpPr>
          <p:cNvPr id="5" name="Content Placeholder 4">
            <a:extLst>
              <a:ext uri="{FF2B5EF4-FFF2-40B4-BE49-F238E27FC236}">
                <a16:creationId xmlns:a16="http://schemas.microsoft.com/office/drawing/2014/main" id="{19B6C3A4-411B-46B0-951D-C452A8B5067C}"/>
              </a:ext>
            </a:extLst>
          </p:cNvPr>
          <p:cNvSpPr>
            <a:spLocks noGrp="1"/>
          </p:cNvSpPr>
          <p:nvPr>
            <p:ph idx="1"/>
          </p:nvPr>
        </p:nvSpPr>
        <p:spPr>
          <a:xfrm>
            <a:off x="363791" y="1913064"/>
            <a:ext cx="11459747" cy="4649782"/>
          </a:xfrm>
        </p:spPr>
        <p:txBody>
          <a:bodyPr>
            <a:normAutofit/>
          </a:bodyPr>
          <a:lstStyle/>
          <a:p>
            <a:r>
              <a:rPr lang="en-US" sz="5400" dirty="0">
                <a:effectLst>
                  <a:outerShdw blurRad="38100" dist="38100" dir="2700000" algn="tl">
                    <a:srgbClr val="000000">
                      <a:alpha val="43137"/>
                    </a:srgbClr>
                  </a:outerShdw>
                </a:effectLst>
              </a:rPr>
              <a:t>As a general rule, </a:t>
            </a:r>
            <a:r>
              <a:rPr lang="en-US" sz="5400" b="1" dirty="0">
                <a:solidFill>
                  <a:srgbClr val="FF0000"/>
                </a:solidFill>
                <a:effectLst>
                  <a:outerShdw blurRad="38100" dist="38100" dir="2700000" algn="tl">
                    <a:srgbClr val="000000">
                      <a:alpha val="43137"/>
                    </a:srgbClr>
                  </a:outerShdw>
                </a:effectLst>
              </a:rPr>
              <a:t>any part of a sentence that can be removed without changing the sentence's fundamental meaning must be bracketed by commas.</a:t>
            </a:r>
            <a:r>
              <a:rPr lang="en-US" sz="5400" dirty="0">
                <a:solidFill>
                  <a:srgbClr val="FF0000"/>
                </a:solidFill>
                <a:effectLst>
                  <a:outerShdw blurRad="38100" dist="38100" dir="2700000" algn="tl">
                    <a:srgbClr val="000000">
                      <a:alpha val="43137"/>
                    </a:srgbClr>
                  </a:outerShdw>
                </a:effectLst>
              </a:rPr>
              <a:t> </a:t>
            </a:r>
            <a:endParaRPr lang="en-US" sz="115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538955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11821-D451-46DC-89F7-792DA067F870}"/>
              </a:ext>
            </a:extLst>
          </p:cNvPr>
          <p:cNvSpPr>
            <a:spLocks noGrp="1"/>
          </p:cNvSpPr>
          <p:nvPr>
            <p:ph type="title"/>
          </p:nvPr>
        </p:nvSpPr>
        <p:spPr>
          <a:xfrm>
            <a:off x="198853" y="97255"/>
            <a:ext cx="11783838" cy="1609344"/>
          </a:xfrm>
        </p:spPr>
        <p:txBody>
          <a:bodyPr>
            <a:normAutofit/>
          </a:bodyPr>
          <a:lstStyle/>
          <a:p>
            <a:pPr algn="ctr"/>
            <a:r>
              <a:rPr lang="en-US" b="1" dirty="0">
                <a:solidFill>
                  <a:srgbClr val="7030A0"/>
                </a:solidFill>
                <a:effectLst>
                  <a:outerShdw blurRad="38100" dist="38100" dir="2700000" algn="tl">
                    <a:srgbClr val="000000">
                      <a:alpha val="43137"/>
                    </a:srgbClr>
                  </a:outerShdw>
                </a:effectLst>
              </a:rPr>
              <a:t>RULE #2: Appositives, Relative Clauses, and Interjections</a:t>
            </a:r>
            <a:endParaRPr lang="en-US" dirty="0">
              <a:solidFill>
                <a:srgbClr val="7030A0"/>
              </a:solidFill>
            </a:endParaRPr>
          </a:p>
        </p:txBody>
      </p:sp>
      <p:sp>
        <p:nvSpPr>
          <p:cNvPr id="4" name="Content Placeholder 3">
            <a:extLst>
              <a:ext uri="{FF2B5EF4-FFF2-40B4-BE49-F238E27FC236}">
                <a16:creationId xmlns:a16="http://schemas.microsoft.com/office/drawing/2014/main" id="{5B87BFA0-F7DD-4CD6-8187-4694E8ECB484}"/>
              </a:ext>
            </a:extLst>
          </p:cNvPr>
          <p:cNvSpPr>
            <a:spLocks noGrp="1"/>
          </p:cNvSpPr>
          <p:nvPr>
            <p:ph sz="half" idx="1"/>
          </p:nvPr>
        </p:nvSpPr>
        <p:spPr>
          <a:xfrm>
            <a:off x="594984" y="2497833"/>
            <a:ext cx="10967824" cy="1410954"/>
          </a:xfrm>
        </p:spPr>
        <p:txBody>
          <a:bodyPr>
            <a:normAutofit/>
          </a:bodyPr>
          <a:lstStyle/>
          <a:p>
            <a:r>
              <a:rPr lang="en-US" sz="4400" dirty="0">
                <a:effectLst>
                  <a:outerShdw blurRad="38100" dist="38100" dir="2700000" algn="tl">
                    <a:srgbClr val="000000">
                      <a:alpha val="43137"/>
                    </a:srgbClr>
                  </a:outerShdw>
                </a:effectLst>
              </a:rPr>
              <a:t>Timmy who loves Superman is excited for the upcoming movie.</a:t>
            </a:r>
            <a:endParaRPr lang="en-US" sz="7200" dirty="0">
              <a:effectLst>
                <a:outerShdw blurRad="38100" dist="38100" dir="2700000" algn="tl">
                  <a:srgbClr val="000000">
                    <a:alpha val="43137"/>
                  </a:srgbClr>
                </a:outerShdw>
              </a:effectLst>
            </a:endParaRPr>
          </a:p>
        </p:txBody>
      </p:sp>
      <p:sp>
        <p:nvSpPr>
          <p:cNvPr id="8" name="Content Placeholder 3">
            <a:extLst>
              <a:ext uri="{FF2B5EF4-FFF2-40B4-BE49-F238E27FC236}">
                <a16:creationId xmlns:a16="http://schemas.microsoft.com/office/drawing/2014/main" id="{A5AFB4CE-CBCF-4790-B523-9A70FA1FD543}"/>
              </a:ext>
            </a:extLst>
          </p:cNvPr>
          <p:cNvSpPr txBox="1">
            <a:spLocks/>
          </p:cNvSpPr>
          <p:nvPr/>
        </p:nvSpPr>
        <p:spPr>
          <a:xfrm>
            <a:off x="594984" y="3908787"/>
            <a:ext cx="10967824" cy="1410954"/>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r>
              <a:rPr lang="en-US" sz="4400" dirty="0">
                <a:effectLst>
                  <a:outerShdw blurRad="38100" dist="38100" dir="2700000" algn="tl">
                    <a:srgbClr val="000000">
                      <a:alpha val="43137"/>
                    </a:srgbClr>
                  </a:outerShdw>
                </a:effectLst>
              </a:rPr>
              <a:t>Timmy </a:t>
            </a:r>
            <a:r>
              <a:rPr lang="en-US" sz="4400" strike="sngStrike" dirty="0">
                <a:solidFill>
                  <a:srgbClr val="FF0000"/>
                </a:solidFill>
                <a:effectLst>
                  <a:outerShdw blurRad="38100" dist="38100" dir="2700000" algn="tl">
                    <a:srgbClr val="000000">
                      <a:alpha val="43137"/>
                    </a:srgbClr>
                  </a:outerShdw>
                </a:effectLst>
              </a:rPr>
              <a:t>who loves Superman</a:t>
            </a:r>
            <a:r>
              <a:rPr lang="en-US" sz="4400" dirty="0">
                <a:effectLst>
                  <a:outerShdw blurRad="38100" dist="38100" dir="2700000" algn="tl">
                    <a:srgbClr val="000000">
                      <a:alpha val="43137"/>
                    </a:srgbClr>
                  </a:outerShdw>
                </a:effectLst>
              </a:rPr>
              <a:t> is excited for the upcoming movie.</a:t>
            </a:r>
            <a:endParaRPr lang="en-US" sz="7200" dirty="0">
              <a:effectLst>
                <a:outerShdw blurRad="38100" dist="38100" dir="2700000" algn="tl">
                  <a:srgbClr val="000000">
                    <a:alpha val="43137"/>
                  </a:srgbClr>
                </a:outerShdw>
              </a:effectLst>
            </a:endParaRPr>
          </a:p>
        </p:txBody>
      </p:sp>
      <p:sp>
        <p:nvSpPr>
          <p:cNvPr id="5" name="Content Placeholder 3">
            <a:extLst>
              <a:ext uri="{FF2B5EF4-FFF2-40B4-BE49-F238E27FC236}">
                <a16:creationId xmlns:a16="http://schemas.microsoft.com/office/drawing/2014/main" id="{13711980-7DDE-4DE2-8F93-6C3A12105079}"/>
              </a:ext>
            </a:extLst>
          </p:cNvPr>
          <p:cNvSpPr txBox="1">
            <a:spLocks/>
          </p:cNvSpPr>
          <p:nvPr/>
        </p:nvSpPr>
        <p:spPr>
          <a:xfrm>
            <a:off x="594984" y="5363339"/>
            <a:ext cx="10967824" cy="1410954"/>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r>
              <a:rPr lang="en-US" sz="4400" dirty="0">
                <a:effectLst>
                  <a:outerShdw blurRad="38100" dist="38100" dir="2700000" algn="tl">
                    <a:srgbClr val="000000">
                      <a:alpha val="43137"/>
                    </a:srgbClr>
                  </a:outerShdw>
                </a:effectLst>
              </a:rPr>
              <a:t>Timmy</a:t>
            </a:r>
            <a:r>
              <a:rPr lang="en-US" sz="4400" dirty="0">
                <a:solidFill>
                  <a:srgbClr val="0070C0"/>
                </a:solidFill>
                <a:effectLst>
                  <a:outerShdw blurRad="38100" dist="38100" dir="2700000" algn="tl">
                    <a:srgbClr val="000000">
                      <a:alpha val="43137"/>
                    </a:srgbClr>
                  </a:outerShdw>
                </a:effectLst>
              </a:rPr>
              <a:t>, who loves Superman,</a:t>
            </a:r>
            <a:r>
              <a:rPr lang="en-US" sz="4400" dirty="0">
                <a:effectLst>
                  <a:outerShdw blurRad="38100" dist="38100" dir="2700000" algn="tl">
                    <a:srgbClr val="000000">
                      <a:alpha val="43137"/>
                    </a:srgbClr>
                  </a:outerShdw>
                </a:effectLst>
              </a:rPr>
              <a:t> is excited for the upcoming movie.</a:t>
            </a:r>
            <a:endParaRPr lang="en-US" sz="7200" dirty="0">
              <a:effectLst>
                <a:outerShdw blurRad="38100" dist="38100" dir="2700000" algn="tl">
                  <a:srgbClr val="000000">
                    <a:alpha val="43137"/>
                  </a:srgbClr>
                </a:outerShdw>
              </a:effectLst>
            </a:endParaRPr>
          </a:p>
        </p:txBody>
      </p:sp>
      <p:sp>
        <p:nvSpPr>
          <p:cNvPr id="6" name="Content Placeholder 3">
            <a:extLst>
              <a:ext uri="{FF2B5EF4-FFF2-40B4-BE49-F238E27FC236}">
                <a16:creationId xmlns:a16="http://schemas.microsoft.com/office/drawing/2014/main" id="{5B87BFA0-F7DD-4CD6-8187-4694E8ECB484}"/>
              </a:ext>
            </a:extLst>
          </p:cNvPr>
          <p:cNvSpPr>
            <a:spLocks noGrp="1"/>
          </p:cNvSpPr>
          <p:nvPr>
            <p:ph sz="half" idx="1"/>
          </p:nvPr>
        </p:nvSpPr>
        <p:spPr>
          <a:xfrm>
            <a:off x="198853" y="1706599"/>
            <a:ext cx="11783838" cy="791234"/>
          </a:xfrm>
        </p:spPr>
        <p:txBody>
          <a:bodyPr>
            <a:normAutofit/>
          </a:bodyPr>
          <a:lstStyle/>
          <a:p>
            <a:pPr marL="0" indent="0" algn="ctr">
              <a:buNone/>
            </a:pPr>
            <a:r>
              <a:rPr lang="en-US" sz="3600" b="1" u="sng" dirty="0" smtClean="0">
                <a:solidFill>
                  <a:srgbClr val="0070C0"/>
                </a:solidFill>
                <a:effectLst>
                  <a:outerShdw blurRad="38100" dist="38100" dir="2700000" algn="tl">
                    <a:srgbClr val="000000">
                      <a:alpha val="43137"/>
                    </a:srgbClr>
                  </a:outerShdw>
                </a:effectLst>
              </a:rPr>
              <a:t>Appositive Phrase – describes a noun/pronoun</a:t>
            </a:r>
            <a:endParaRPr lang="en-US" sz="6000" b="1" u="sng"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630020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8"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11821-D451-46DC-89F7-792DA067F870}"/>
              </a:ext>
            </a:extLst>
          </p:cNvPr>
          <p:cNvSpPr>
            <a:spLocks noGrp="1"/>
          </p:cNvSpPr>
          <p:nvPr>
            <p:ph type="title"/>
          </p:nvPr>
        </p:nvSpPr>
        <p:spPr>
          <a:xfrm>
            <a:off x="248046" y="311011"/>
            <a:ext cx="11783838" cy="1609344"/>
          </a:xfrm>
        </p:spPr>
        <p:txBody>
          <a:bodyPr>
            <a:normAutofit/>
          </a:bodyPr>
          <a:lstStyle/>
          <a:p>
            <a:pPr algn="ctr"/>
            <a:r>
              <a:rPr lang="en-US" b="1" dirty="0">
                <a:solidFill>
                  <a:srgbClr val="7030A0"/>
                </a:solidFill>
                <a:effectLst>
                  <a:outerShdw blurRad="38100" dist="38100" dir="2700000" algn="tl">
                    <a:srgbClr val="000000">
                      <a:alpha val="43137"/>
                    </a:srgbClr>
                  </a:outerShdw>
                </a:effectLst>
              </a:rPr>
              <a:t>RULE #2: Appositives, Relative Clauses, and Interjections</a:t>
            </a:r>
            <a:endParaRPr lang="en-US" dirty="0">
              <a:solidFill>
                <a:srgbClr val="7030A0"/>
              </a:solidFill>
            </a:endParaRPr>
          </a:p>
        </p:txBody>
      </p:sp>
      <p:sp>
        <p:nvSpPr>
          <p:cNvPr id="4" name="Content Placeholder 3">
            <a:extLst>
              <a:ext uri="{FF2B5EF4-FFF2-40B4-BE49-F238E27FC236}">
                <a16:creationId xmlns:a16="http://schemas.microsoft.com/office/drawing/2014/main" id="{5B87BFA0-F7DD-4CD6-8187-4694E8ECB484}"/>
              </a:ext>
            </a:extLst>
          </p:cNvPr>
          <p:cNvSpPr>
            <a:spLocks noGrp="1"/>
          </p:cNvSpPr>
          <p:nvPr>
            <p:ph sz="half" idx="1"/>
          </p:nvPr>
        </p:nvSpPr>
        <p:spPr>
          <a:xfrm>
            <a:off x="606860" y="2177198"/>
            <a:ext cx="11158806" cy="4350923"/>
          </a:xfrm>
        </p:spPr>
        <p:txBody>
          <a:bodyPr>
            <a:normAutofit/>
          </a:bodyPr>
          <a:lstStyle/>
          <a:p>
            <a:r>
              <a:rPr lang="en-US" sz="4400" b="1" dirty="0">
                <a:effectLst>
                  <a:outerShdw blurRad="38100" dist="38100" dir="2700000" algn="tl">
                    <a:srgbClr val="000000">
                      <a:alpha val="43137"/>
                    </a:srgbClr>
                  </a:outerShdw>
                </a:effectLst>
              </a:rPr>
              <a:t>Ernest </a:t>
            </a:r>
            <a:r>
              <a:rPr lang="en-US" sz="4400" b="1" dirty="0" smtClean="0">
                <a:effectLst>
                  <a:outerShdw blurRad="38100" dist="38100" dir="2700000" algn="tl">
                    <a:srgbClr val="000000">
                      <a:alpha val="43137"/>
                    </a:srgbClr>
                  </a:outerShdw>
                </a:effectLst>
              </a:rPr>
              <a:t>Hemingway </a:t>
            </a:r>
            <a:r>
              <a:rPr lang="en-US" sz="4400" b="1" dirty="0">
                <a:effectLst>
                  <a:outerShdw blurRad="38100" dist="38100" dir="2700000" algn="tl">
                    <a:srgbClr val="000000">
                      <a:alpha val="43137"/>
                    </a:srgbClr>
                  </a:outerShdw>
                </a:effectLst>
              </a:rPr>
              <a:t>an </a:t>
            </a:r>
            <a:r>
              <a:rPr lang="en-US" sz="4400" b="1" dirty="0" smtClean="0">
                <a:effectLst>
                  <a:outerShdw blurRad="38100" dist="38100" dir="2700000" algn="tl">
                    <a:srgbClr val="000000">
                      <a:alpha val="43137"/>
                    </a:srgbClr>
                  </a:outerShdw>
                </a:effectLst>
              </a:rPr>
              <a:t>author </a:t>
            </a:r>
            <a:r>
              <a:rPr lang="en-US" sz="4400" b="1" dirty="0">
                <a:effectLst>
                  <a:outerShdw blurRad="38100" dist="38100" dir="2700000" algn="tl">
                    <a:srgbClr val="000000">
                      <a:alpha val="43137"/>
                    </a:srgbClr>
                  </a:outerShdw>
                </a:effectLst>
              </a:rPr>
              <a:t>wrote nine novels. </a:t>
            </a:r>
          </a:p>
          <a:p>
            <a:r>
              <a:rPr lang="en-US" sz="4400" b="1" dirty="0">
                <a:effectLst>
                  <a:outerShdw blurRad="38100" dist="38100" dir="2700000" algn="tl">
                    <a:srgbClr val="000000">
                      <a:alpha val="43137"/>
                    </a:srgbClr>
                  </a:outerShdw>
                </a:effectLst>
              </a:rPr>
              <a:t>Ernest Hemingway </a:t>
            </a:r>
            <a:r>
              <a:rPr lang="en-US" sz="4400" b="1" strike="sngStrike" dirty="0">
                <a:solidFill>
                  <a:srgbClr val="C00000"/>
                </a:solidFill>
                <a:effectLst>
                  <a:outerShdw blurRad="38100" dist="38100" dir="2700000" algn="tl">
                    <a:srgbClr val="000000">
                      <a:alpha val="43137"/>
                    </a:srgbClr>
                  </a:outerShdw>
                </a:effectLst>
              </a:rPr>
              <a:t>an author</a:t>
            </a:r>
            <a:r>
              <a:rPr lang="en-US" sz="4400" b="1" dirty="0">
                <a:effectLst>
                  <a:outerShdw blurRad="38100" dist="38100" dir="2700000" algn="tl">
                    <a:srgbClr val="000000">
                      <a:alpha val="43137"/>
                    </a:srgbClr>
                  </a:outerShdw>
                </a:effectLst>
              </a:rPr>
              <a:t> wrote nine novels. </a:t>
            </a:r>
          </a:p>
          <a:p>
            <a:r>
              <a:rPr lang="en-US" sz="4400" b="1" dirty="0">
                <a:effectLst>
                  <a:outerShdw blurRad="38100" dist="38100" dir="2700000" algn="tl">
                    <a:srgbClr val="000000">
                      <a:alpha val="43137"/>
                    </a:srgbClr>
                  </a:outerShdw>
                </a:effectLst>
              </a:rPr>
              <a:t>Ernest Hemingway</a:t>
            </a:r>
            <a:r>
              <a:rPr lang="en-US" sz="4400" b="1" dirty="0">
                <a:solidFill>
                  <a:srgbClr val="0070C0"/>
                </a:solidFill>
                <a:effectLst>
                  <a:outerShdw blurRad="38100" dist="38100" dir="2700000" algn="tl">
                    <a:srgbClr val="000000">
                      <a:alpha val="43137"/>
                    </a:srgbClr>
                  </a:outerShdw>
                </a:effectLst>
              </a:rPr>
              <a:t>, an author,</a:t>
            </a:r>
            <a:r>
              <a:rPr lang="en-US" sz="4400" b="1" dirty="0">
                <a:effectLst>
                  <a:outerShdw blurRad="38100" dist="38100" dir="2700000" algn="tl">
                    <a:srgbClr val="000000">
                      <a:alpha val="43137"/>
                    </a:srgbClr>
                  </a:outerShdw>
                </a:effectLst>
              </a:rPr>
              <a:t> wrote nine novels. </a:t>
            </a:r>
          </a:p>
          <a:p>
            <a:pPr marL="0" indent="0">
              <a:buNone/>
            </a:pPr>
            <a:endParaRPr lang="en-US" dirty="0"/>
          </a:p>
        </p:txBody>
      </p:sp>
    </p:spTree>
    <p:extLst>
      <p:ext uri="{BB962C8B-B14F-4D97-AF65-F5344CB8AC3E}">
        <p14:creationId xmlns:p14="http://schemas.microsoft.com/office/powerpoint/2010/main" val="194426052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11821-D451-46DC-89F7-792DA067F870}"/>
              </a:ext>
            </a:extLst>
          </p:cNvPr>
          <p:cNvSpPr>
            <a:spLocks noGrp="1"/>
          </p:cNvSpPr>
          <p:nvPr>
            <p:ph type="title"/>
          </p:nvPr>
        </p:nvSpPr>
        <p:spPr>
          <a:xfrm>
            <a:off x="248046" y="311011"/>
            <a:ext cx="11783838" cy="1609344"/>
          </a:xfrm>
        </p:spPr>
        <p:txBody>
          <a:bodyPr>
            <a:normAutofit/>
          </a:bodyPr>
          <a:lstStyle/>
          <a:p>
            <a:pPr algn="ctr"/>
            <a:r>
              <a:rPr lang="en-US" b="1" dirty="0">
                <a:solidFill>
                  <a:srgbClr val="7030A0"/>
                </a:solidFill>
                <a:effectLst>
                  <a:outerShdw blurRad="38100" dist="38100" dir="2700000" algn="tl">
                    <a:srgbClr val="000000">
                      <a:alpha val="43137"/>
                    </a:srgbClr>
                  </a:outerShdw>
                </a:effectLst>
              </a:rPr>
              <a:t>RULE #2: Appositives, Relative Clauses, and Interjections</a:t>
            </a:r>
            <a:endParaRPr lang="en-US" dirty="0">
              <a:solidFill>
                <a:srgbClr val="7030A0"/>
              </a:solidFill>
            </a:endParaRPr>
          </a:p>
        </p:txBody>
      </p:sp>
      <p:sp>
        <p:nvSpPr>
          <p:cNvPr id="4" name="Content Placeholder 3">
            <a:extLst>
              <a:ext uri="{FF2B5EF4-FFF2-40B4-BE49-F238E27FC236}">
                <a16:creationId xmlns:a16="http://schemas.microsoft.com/office/drawing/2014/main" id="{5B87BFA0-F7DD-4CD6-8187-4694E8ECB484}"/>
              </a:ext>
            </a:extLst>
          </p:cNvPr>
          <p:cNvSpPr>
            <a:spLocks noGrp="1"/>
          </p:cNvSpPr>
          <p:nvPr>
            <p:ph sz="half" idx="1"/>
          </p:nvPr>
        </p:nvSpPr>
        <p:spPr>
          <a:xfrm>
            <a:off x="606860" y="2177198"/>
            <a:ext cx="11158806" cy="4350923"/>
          </a:xfrm>
        </p:spPr>
        <p:txBody>
          <a:bodyPr>
            <a:normAutofit lnSpcReduction="10000"/>
          </a:bodyPr>
          <a:lstStyle/>
          <a:p>
            <a:r>
              <a:rPr lang="en-US" sz="5400" b="1" dirty="0"/>
              <a:t>Version 1:</a:t>
            </a:r>
            <a:r>
              <a:rPr lang="en-US" sz="5400" dirty="0"/>
              <a:t> </a:t>
            </a:r>
            <a:r>
              <a:rPr lang="en-US" sz="5400" u="sng" dirty="0">
                <a:solidFill>
                  <a:srgbClr val="C00000"/>
                </a:solidFill>
              </a:rPr>
              <a:t>However</a:t>
            </a:r>
            <a:r>
              <a:rPr lang="en-US" sz="5400" dirty="0"/>
              <a:t>, my sister refused to help me move the couch.</a:t>
            </a:r>
          </a:p>
          <a:p>
            <a:r>
              <a:rPr lang="en-US" sz="5400" b="1" dirty="0"/>
              <a:t>Version 2:</a:t>
            </a:r>
            <a:r>
              <a:rPr lang="en-US" sz="5400" dirty="0"/>
              <a:t> My sister, </a:t>
            </a:r>
            <a:r>
              <a:rPr lang="en-US" sz="5400" u="sng" dirty="0">
                <a:solidFill>
                  <a:srgbClr val="C00000"/>
                </a:solidFill>
              </a:rPr>
              <a:t>however</a:t>
            </a:r>
            <a:r>
              <a:rPr lang="en-US" sz="5400" dirty="0"/>
              <a:t>, refused to help me move the couch.</a:t>
            </a:r>
            <a:endParaRPr lang="en-US" dirty="0"/>
          </a:p>
        </p:txBody>
      </p:sp>
    </p:spTree>
    <p:extLst>
      <p:ext uri="{BB962C8B-B14F-4D97-AF65-F5344CB8AC3E}">
        <p14:creationId xmlns:p14="http://schemas.microsoft.com/office/powerpoint/2010/main" val="16036560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412</TotalTime>
  <Words>217</Words>
  <Application>Microsoft Office PowerPoint</Application>
  <PresentationFormat>Widescreen</PresentationFormat>
  <Paragraphs>75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Rockwell</vt:lpstr>
      <vt:lpstr>Rockwell Condensed</vt:lpstr>
      <vt:lpstr>Wingdings</vt:lpstr>
      <vt:lpstr>Wood Type</vt:lpstr>
      <vt:lpstr>ACT Comma practice</vt:lpstr>
      <vt:lpstr>Pre-Practice </vt:lpstr>
      <vt:lpstr>Pre-Practice ANSwers</vt:lpstr>
      <vt:lpstr>RULE #1: when in doubt, leave it out</vt:lpstr>
      <vt:lpstr>RULE #1: when in doubt, leave it out</vt:lpstr>
      <vt:lpstr>RULE #2: Appositives, Relative Clauses, and Interjections</vt:lpstr>
      <vt:lpstr>RULE #2: Appositives, Relative Clauses, and Interjections</vt:lpstr>
      <vt:lpstr>RULE #2: Appositives, Relative Clauses, and Interjections</vt:lpstr>
      <vt:lpstr>RULE #2: Appositives, Relative Clauses, and Interjections</vt:lpstr>
      <vt:lpstr>RULE #3: Introductions</vt:lpstr>
      <vt:lpstr>RULE #3: Introductions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 Comma practice</dc:title>
  <dc:creator>Sal Lopez</dc:creator>
  <cp:lastModifiedBy>Lopez, Salvador</cp:lastModifiedBy>
  <cp:revision>12</cp:revision>
  <dcterms:created xsi:type="dcterms:W3CDTF">2018-01-30T01:55:44Z</dcterms:created>
  <dcterms:modified xsi:type="dcterms:W3CDTF">2019-02-05T17:16:52Z</dcterms:modified>
</cp:coreProperties>
</file>